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30"/>
  </p:notesMasterIdLst>
  <p:handoutMasterIdLst>
    <p:handoutMasterId r:id="rId31"/>
  </p:handoutMasterIdLst>
  <p:sldIdLst>
    <p:sldId id="288" r:id="rId3"/>
    <p:sldId id="322" r:id="rId4"/>
    <p:sldId id="323" r:id="rId5"/>
    <p:sldId id="290" r:id="rId6"/>
    <p:sldId id="301" r:id="rId7"/>
    <p:sldId id="317" r:id="rId8"/>
    <p:sldId id="307" r:id="rId9"/>
    <p:sldId id="312" r:id="rId10"/>
    <p:sldId id="314" r:id="rId11"/>
    <p:sldId id="309" r:id="rId12"/>
    <p:sldId id="311" r:id="rId13"/>
    <p:sldId id="316" r:id="rId14"/>
    <p:sldId id="310" r:id="rId15"/>
    <p:sldId id="308" r:id="rId16"/>
    <p:sldId id="318" r:id="rId17"/>
    <p:sldId id="319" r:id="rId18"/>
    <p:sldId id="324" r:id="rId19"/>
    <p:sldId id="297" r:id="rId20"/>
    <p:sldId id="326" r:id="rId21"/>
    <p:sldId id="325" r:id="rId22"/>
    <p:sldId id="327" r:id="rId23"/>
    <p:sldId id="292" r:id="rId24"/>
    <p:sldId id="305" r:id="rId25"/>
    <p:sldId id="293" r:id="rId26"/>
    <p:sldId id="294" r:id="rId27"/>
    <p:sldId id="328" r:id="rId28"/>
    <p:sldId id="320" r:id="rId29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8C3D173-1845-4F05-8F76-B1DD95FBDCFC}">
          <p14:sldIdLst>
            <p14:sldId id="288"/>
            <p14:sldId id="322"/>
            <p14:sldId id="323"/>
            <p14:sldId id="290"/>
            <p14:sldId id="301"/>
            <p14:sldId id="317"/>
            <p14:sldId id="307"/>
            <p14:sldId id="312"/>
            <p14:sldId id="314"/>
            <p14:sldId id="309"/>
            <p14:sldId id="311"/>
            <p14:sldId id="316"/>
            <p14:sldId id="310"/>
            <p14:sldId id="308"/>
            <p14:sldId id="318"/>
            <p14:sldId id="319"/>
            <p14:sldId id="324"/>
            <p14:sldId id="297"/>
            <p14:sldId id="326"/>
            <p14:sldId id="325"/>
            <p14:sldId id="327"/>
            <p14:sldId id="292"/>
            <p14:sldId id="305"/>
            <p14:sldId id="293"/>
            <p14:sldId id="294"/>
            <p14:sldId id="328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1"/>
    <a:srgbClr val="D8413E"/>
    <a:srgbClr val="FF5451"/>
    <a:srgbClr val="262A31"/>
    <a:srgbClr val="B2B2B2"/>
    <a:srgbClr val="C9C9C9"/>
    <a:srgbClr val="969696"/>
    <a:srgbClr val="4D4D4D"/>
    <a:srgbClr val="242424"/>
    <a:srgbClr val="79B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597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125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28.01.2024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28.01.2024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04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9" r:id="rId5"/>
    <p:sldLayoutId id="2147483886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Anwendung künstlicher Intelligenz im Informatikunterricht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de-DE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Bachelorseminar, </a:t>
            </a:r>
            <a:r>
              <a:rPr lang="de-DE" sz="9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WiSe</a:t>
            </a:r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23/ 24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71" r:id="rId2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Die Anwendung künstlicher Intelligenz im Informatikunterricht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01.02.2024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Daniel Voß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Verfahren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80" name="Picture 8" descr="Clusteranalyse – Wikipedia">
            <a:extLst>
              <a:ext uri="{FF2B5EF4-FFF2-40B4-BE49-F238E27FC236}">
                <a16:creationId xmlns:a16="http://schemas.microsoft.com/office/drawing/2014/main" id="{92F5D531-85F4-8627-456C-DDD8FC6A4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38" y="1314810"/>
            <a:ext cx="3215662" cy="346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8C11940E-CDCE-8490-65BB-FE0A67271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03BB52FF-E41E-5B63-80FF-A976B4C2C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C608ECC-390C-83FD-4CE0-C4B08F898E7F}"/>
              </a:ext>
            </a:extLst>
          </p:cNvPr>
          <p:cNvSpPr txBox="1"/>
          <p:nvPr/>
        </p:nvSpPr>
        <p:spPr>
          <a:xfrm>
            <a:off x="4260272" y="4446874"/>
            <a:ext cx="25423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https://de.wikipedia.org/wiki/Datei:KMeans-Gaussian-data.svg</a:t>
            </a:r>
          </a:p>
        </p:txBody>
      </p:sp>
    </p:spTree>
    <p:extLst>
      <p:ext uri="{BB962C8B-B14F-4D97-AF65-F5344CB8AC3E}">
        <p14:creationId xmlns:p14="http://schemas.microsoft.com/office/powerpoint/2010/main" val="395557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Überwacht</a:t>
            </a:r>
          </a:p>
          <a:p>
            <a:pPr lvl="1"/>
            <a:r>
              <a:rPr lang="de-DE" dirty="0"/>
              <a:t>Regression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Verfahren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 descr="Lineare Regression • Einfach erklärt - DATAtab">
            <a:extLst>
              <a:ext uri="{FF2B5EF4-FFF2-40B4-BE49-F238E27FC236}">
                <a16:creationId xmlns:a16="http://schemas.microsoft.com/office/drawing/2014/main" id="{41206FDA-C418-F6EE-ED1E-ABDD2146B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456" y="1987198"/>
            <a:ext cx="4317555" cy="224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AC7C3AC2-6E8D-CE13-AAD5-AC4AE8345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4968DA22-A1B0-961E-D1EF-9B42E40F5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pic>
        <p:nvPicPr>
          <p:cNvPr id="10" name="Grafik 9" descr="Blitz Silhouette">
            <a:extLst>
              <a:ext uri="{FF2B5EF4-FFF2-40B4-BE49-F238E27FC236}">
                <a16:creationId xmlns:a16="http://schemas.microsoft.com/office/drawing/2014/main" id="{26C70301-93C4-CC1D-19D8-0EF120BC4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040" y="3207662"/>
            <a:ext cx="311728" cy="31172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7435CE6-EABD-AE3A-4591-7868A43604B8}"/>
              </a:ext>
            </a:extLst>
          </p:cNvPr>
          <p:cNvSpPr txBox="1"/>
          <p:nvPr/>
        </p:nvSpPr>
        <p:spPr>
          <a:xfrm>
            <a:off x="4301836" y="4346082"/>
            <a:ext cx="215438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https://datatab.de/tutorial/lineare-regression</a:t>
            </a:r>
          </a:p>
        </p:txBody>
      </p:sp>
    </p:spTree>
    <p:extLst>
      <p:ext uri="{BB962C8B-B14F-4D97-AF65-F5344CB8AC3E}">
        <p14:creationId xmlns:p14="http://schemas.microsoft.com/office/powerpoint/2010/main" val="198322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Überwacht</a:t>
            </a:r>
          </a:p>
          <a:p>
            <a:pPr lvl="1"/>
            <a:r>
              <a:rPr lang="de-DE" dirty="0"/>
              <a:t>Regression</a:t>
            </a:r>
          </a:p>
          <a:p>
            <a:pPr lvl="1"/>
            <a:r>
              <a:rPr lang="de-DE" dirty="0"/>
              <a:t>Klassifikation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Verfahren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 descr="Blitz Silhouette">
            <a:extLst>
              <a:ext uri="{FF2B5EF4-FFF2-40B4-BE49-F238E27FC236}">
                <a16:creationId xmlns:a16="http://schemas.microsoft.com/office/drawing/2014/main" id="{1102FC3A-5D9D-0D68-54F5-8473F5105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3" name="Grafik 2" descr="Blitz Silhouette">
            <a:extLst>
              <a:ext uri="{FF2B5EF4-FFF2-40B4-BE49-F238E27FC236}">
                <a16:creationId xmlns:a16="http://schemas.microsoft.com/office/drawing/2014/main" id="{82800E1E-01F7-0187-0744-30AC77E73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9DD71B71-6DD0-F888-7408-7A39748FA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5598" y="3200734"/>
            <a:ext cx="311728" cy="311728"/>
          </a:xfrm>
          <a:prstGeom prst="rect">
            <a:avLst/>
          </a:prstGeom>
        </p:spPr>
      </p:pic>
      <p:pic>
        <p:nvPicPr>
          <p:cNvPr id="9" name="Grafik 8" descr="Häkchen mit einfarbiger Füllung">
            <a:extLst>
              <a:ext uri="{FF2B5EF4-FFF2-40B4-BE49-F238E27FC236}">
                <a16:creationId xmlns:a16="http://schemas.microsoft.com/office/drawing/2014/main" id="{109F53AC-235D-F8F9-0667-3867399D3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4592" y="3545924"/>
            <a:ext cx="285468" cy="285468"/>
          </a:xfrm>
          <a:prstGeom prst="rect">
            <a:avLst/>
          </a:prstGeom>
        </p:spPr>
      </p:pic>
      <p:pic>
        <p:nvPicPr>
          <p:cNvPr id="11" name="Grafik 10" descr="Ein Bild, das Cartoon enthält.&#10;&#10;Automatisch generierte Beschreibung">
            <a:extLst>
              <a:ext uri="{FF2B5EF4-FFF2-40B4-BE49-F238E27FC236}">
                <a16:creationId xmlns:a16="http://schemas.microsoft.com/office/drawing/2014/main" id="{AE28D179-CD2D-5A2C-3E8E-05F023F36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235" y="1565996"/>
            <a:ext cx="3099492" cy="293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3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E75A4-D0F1-62CB-0E7E-357A241F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A1B6DD-3489-41F7-2042-7B1FBB8F7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Zahl</a:t>
            </a:r>
          </a:p>
          <a:p>
            <a:r>
              <a:rPr lang="de-DE" dirty="0"/>
              <a:t>Funktion</a:t>
            </a:r>
          </a:p>
          <a:p>
            <a:r>
              <a:rPr lang="de-DE" dirty="0"/>
              <a:t>Generierter Text</a:t>
            </a:r>
          </a:p>
          <a:p>
            <a:r>
              <a:rPr lang="de-DE" dirty="0"/>
              <a:t>Generiertes Bild</a:t>
            </a:r>
          </a:p>
          <a:p>
            <a:r>
              <a:rPr lang="de-DE" dirty="0"/>
              <a:t>Klassenzuordnung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16569D-D30D-8B01-D794-CB452AF6FE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Ausgabe-Daten sind leicht verständlich?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073B64-AB0D-EA99-F351-DE5817A01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Häkchen mit einfarbiger Füllung">
            <a:extLst>
              <a:ext uri="{FF2B5EF4-FFF2-40B4-BE49-F238E27FC236}">
                <a16:creationId xmlns:a16="http://schemas.microsoft.com/office/drawing/2014/main" id="{02858BE7-FC0E-B19D-6B09-C72742848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9533" y="2967179"/>
            <a:ext cx="285468" cy="285468"/>
          </a:xfrm>
          <a:prstGeom prst="rect">
            <a:avLst/>
          </a:prstGeom>
        </p:spPr>
      </p:pic>
      <p:pic>
        <p:nvPicPr>
          <p:cNvPr id="7" name="Grafik 6" descr="Häkchen mit einfarbiger Füllung">
            <a:extLst>
              <a:ext uri="{FF2B5EF4-FFF2-40B4-BE49-F238E27FC236}">
                <a16:creationId xmlns:a16="http://schemas.microsoft.com/office/drawing/2014/main" id="{6361D065-E73C-F48A-EEF4-D478846AF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6315" y="1678015"/>
            <a:ext cx="285468" cy="285468"/>
          </a:xfrm>
          <a:prstGeom prst="rect">
            <a:avLst/>
          </a:prstGeom>
        </p:spPr>
      </p:pic>
      <p:pic>
        <p:nvPicPr>
          <p:cNvPr id="8" name="Grafik 7" descr="Häkchen mit einfarbiger Füllung">
            <a:extLst>
              <a:ext uri="{FF2B5EF4-FFF2-40B4-BE49-F238E27FC236}">
                <a16:creationId xmlns:a16="http://schemas.microsoft.com/office/drawing/2014/main" id="{D29608FC-4DF6-BCC3-129B-CFA9F8CD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4065" y="2656308"/>
            <a:ext cx="285468" cy="28546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9B00632F-7C8C-3E52-C532-B95A16A9C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7805" y="2319177"/>
            <a:ext cx="311728" cy="311728"/>
          </a:xfrm>
          <a:prstGeom prst="rect">
            <a:avLst/>
          </a:prstGeom>
        </p:spPr>
      </p:pic>
      <p:pic>
        <p:nvPicPr>
          <p:cNvPr id="10" name="Grafik 9" descr="Schließen mit einfarbiger Füllung">
            <a:extLst>
              <a:ext uri="{FF2B5EF4-FFF2-40B4-BE49-F238E27FC236}">
                <a16:creationId xmlns:a16="http://schemas.microsoft.com/office/drawing/2014/main" id="{2F43B7FF-122F-0D6D-7A11-B73AC53BA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400" y="2006617"/>
            <a:ext cx="273951" cy="2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3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BEB7297-5730-A277-78A7-C075A74D5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4E8799A-F17B-57A3-84A5-12D7BEABB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Lebensweltbezug – Spielt das Thema in meinem Leben eine Rolle?</a:t>
            </a:r>
          </a:p>
          <a:p>
            <a:r>
              <a:rPr lang="de-DE" dirty="0"/>
              <a:t>realer Nutzen – Was nützt mir die KI?</a:t>
            </a:r>
          </a:p>
          <a:p>
            <a:r>
              <a:rPr lang="de-DE" dirty="0"/>
              <a:t>Komplexität – Wie kompliziert ist das Thema?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037A02-393C-4754-68DC-05057172F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 descr="Ein Bild, das draußen, Himmel, Straße, Gebäude enthält.&#10;&#10;Automatisch generierte Beschreibung">
            <a:extLst>
              <a:ext uri="{FF2B5EF4-FFF2-40B4-BE49-F238E27FC236}">
                <a16:creationId xmlns:a16="http://schemas.microsoft.com/office/drawing/2014/main" id="{AB5FC95D-4EA5-866D-2FB0-4D53068A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83" y="1628582"/>
            <a:ext cx="2230582" cy="2974109"/>
          </a:xfrm>
          <a:prstGeom prst="rect">
            <a:avLst/>
          </a:prstGeom>
        </p:spPr>
      </p:pic>
      <p:pic>
        <p:nvPicPr>
          <p:cNvPr id="3" name="Grafik 2" descr="Ein Bild, das Text, Computer, Elektronik, Elektronisches Gerät enthält.&#10;&#10;Automatisch generierte Beschreibung">
            <a:extLst>
              <a:ext uri="{FF2B5EF4-FFF2-40B4-BE49-F238E27FC236}">
                <a16:creationId xmlns:a16="http://schemas.microsoft.com/office/drawing/2014/main" id="{B542E9D8-D435-07EA-4507-80D2AB688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10"/>
          <a:stretch/>
        </p:blipFill>
        <p:spPr>
          <a:xfrm>
            <a:off x="725142" y="2376055"/>
            <a:ext cx="4436616" cy="20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6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CB7832-1CEE-FCF2-8EB1-97C01C02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41" y="1063624"/>
            <a:ext cx="6055317" cy="3490616"/>
          </a:xfrm>
          <a:prstGeom prst="rect">
            <a:avLst/>
          </a:prstGeom>
        </p:spPr>
      </p:pic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B6CD8EFC-C61C-6BDB-15C9-D70AF564A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364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pic>
        <p:nvPicPr>
          <p:cNvPr id="3" name="Grafik 2" descr="Ein Bild, das Text, Schrift, Screenshot, Quittung enthält.&#10;&#10;Automatisch generierte Beschreibung">
            <a:extLst>
              <a:ext uri="{FF2B5EF4-FFF2-40B4-BE49-F238E27FC236}">
                <a16:creationId xmlns:a16="http://schemas.microsoft.com/office/drawing/2014/main" id="{55DDC138-4DD4-F8B2-3E57-1B9D5A7AD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82" y="1261340"/>
            <a:ext cx="8569036" cy="2620571"/>
          </a:xfrm>
          <a:prstGeom prst="rect">
            <a:avLst/>
          </a:prstGeom>
        </p:spPr>
      </p:pic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06E23DDA-224C-9885-C755-46BE0D816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769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pic>
        <p:nvPicPr>
          <p:cNvPr id="4" name="Grafik 3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00879087-0412-9A7B-A039-6D1BFACB8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09" y="1063624"/>
            <a:ext cx="5744382" cy="3552905"/>
          </a:xfrm>
          <a:prstGeom prst="rect">
            <a:avLst/>
          </a:prstGeom>
        </p:spPr>
      </p:pic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0C9048DF-DF21-1F13-9E7E-4D580D44B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937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46DF5DC6-03C5-C84B-75A8-E8741B58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4400"/>
            <a:ext cx="8234363" cy="3038233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D15349E1-09E3-F349-D43A-589C721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E078B4-BC3A-D577-B282-48724EA12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163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pic>
        <p:nvPicPr>
          <p:cNvPr id="3" name="Grafik 2" descr="Ein Bild, das Text, Software, Webseite, Website enthält.&#10;&#10;Automatisch generierte Beschreibung">
            <a:extLst>
              <a:ext uri="{FF2B5EF4-FFF2-40B4-BE49-F238E27FC236}">
                <a16:creationId xmlns:a16="http://schemas.microsoft.com/office/drawing/2014/main" id="{5B825D88-AA89-CF19-A6A9-C7091F1C5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3" y="1063623"/>
            <a:ext cx="7232073" cy="3525697"/>
          </a:xfrm>
          <a:prstGeom prst="rect">
            <a:avLst/>
          </a:prstGeom>
        </p:spPr>
      </p:pic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2A7E579B-BB17-5FAE-B6D3-79575D7CE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88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9A2E100-AC6F-43C0-DC4A-BA9824F0B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5227AE4-7639-6120-47FA-D1BA2A7B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51" y="1169182"/>
            <a:ext cx="3446068" cy="2805133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759F438-8680-C673-0DA1-A2B7C6C24C98}"/>
              </a:ext>
            </a:extLst>
          </p:cNvPr>
          <p:cNvSpPr txBox="1"/>
          <p:nvPr/>
        </p:nvSpPr>
        <p:spPr>
          <a:xfrm>
            <a:off x="4572000" y="4285902"/>
            <a:ext cx="3507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https://www.deutschland.de/de/topic/wirtschaft/chancen-fuer-ki-talente-standort-deutschland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8827405-29B8-6BCF-E813-96E7E994BDB5}"/>
              </a:ext>
            </a:extLst>
          </p:cNvPr>
          <p:cNvSpPr txBox="1"/>
          <p:nvPr/>
        </p:nvSpPr>
        <p:spPr>
          <a:xfrm>
            <a:off x="457200" y="4085847"/>
            <a:ext cx="35814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https://www.haufe.de/personal/hr-management/unternehmen-suchen-haenderingend-nach-ki-experten_80_594902.html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CE52551-A110-1173-D484-A6D5DA371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17325"/>
            <a:ext cx="3277033" cy="330884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Foliennummernplatzhalter 4">
            <a:extLst>
              <a:ext uri="{FF2B5EF4-FFF2-40B4-BE49-F238E27FC236}">
                <a16:creationId xmlns:a16="http://schemas.microsoft.com/office/drawing/2014/main" id="{E5193088-2969-AF43-3B41-D07EAA6D5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30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46DF5DC6-03C5-C84B-75A8-E8741B58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51946"/>
            <a:ext cx="8234363" cy="3038233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D15349E1-09E3-F349-D43A-589C721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E078B4-BC3A-D577-B282-48724EA12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afik 16" descr="Ein Bild, das Haustier, Hunderasse, Text, Screenshot enthält.&#10;&#10;Automatisch generierte Beschreibung">
            <a:extLst>
              <a:ext uri="{FF2B5EF4-FFF2-40B4-BE49-F238E27FC236}">
                <a16:creationId xmlns:a16="http://schemas.microsoft.com/office/drawing/2014/main" id="{9C598BB9-1A84-FF5D-E028-815205E55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251" y="666953"/>
            <a:ext cx="2238312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38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2A7E579B-BB17-5FAE-B6D3-79575D7CE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 descr="Ein Bild, das Text, Schrift, Software, Zahl enthält.&#10;&#10;Automatisch generierte Beschreibung">
            <a:extLst>
              <a:ext uri="{FF2B5EF4-FFF2-40B4-BE49-F238E27FC236}">
                <a16:creationId xmlns:a16="http://schemas.microsoft.com/office/drawing/2014/main" id="{1CC56DC6-2C08-AC26-DFEA-15947592A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77" y="1063624"/>
            <a:ext cx="6196446" cy="34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9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7137728-7FAB-64E4-FADB-C920D1D2F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Kompetenz-ziele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4027CA7-3104-5947-D795-764E28924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Die Schülerinnen und Schüler sind in der Lage:</a:t>
            </a:r>
            <a:endParaRPr lang="de-DE" sz="1600" kern="100" dirty="0">
              <a:latin typeface="+mj-lt"/>
              <a:ea typeface="NSimSun" panose="02010609030101010101" pitchFamily="49" charset="-122"/>
              <a:cs typeface="Times New Roman" panose="02020603050405020304" pitchFamily="18" charset="0"/>
            </a:endParaRPr>
          </a:p>
          <a:p>
            <a:r>
              <a:rPr lang="de-DE" sz="1600" kern="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die konzeptionelle Herangehensweise an Klassifikationsaufgaben zu erklären.</a:t>
            </a:r>
            <a:endParaRPr lang="de-DE" sz="1600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sz="1600" kern="100" dirty="0">
                <a:solidFill>
                  <a:srgbClr val="000000"/>
                </a:solidFill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die grundlegende Aufgabe und Funktionsweise eines Klassifikators zu beschreiben.</a:t>
            </a:r>
            <a:endParaRPr lang="de-DE" sz="1600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sz="1600" kern="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die grundlegende Notwendigkeit einer guten Datenbasis zu erklären.</a:t>
            </a:r>
          </a:p>
          <a:p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die Ergebnisse einer Klassifikationsaufgabe mithilfe der von </a:t>
            </a:r>
            <a:r>
              <a:rPr lang="de-DE" sz="1600" kern="100" dirty="0" err="1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teachable</a:t>
            </a:r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 </a:t>
            </a:r>
            <a:r>
              <a:rPr lang="de-DE" sz="1600" kern="100" dirty="0" err="1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machine</a:t>
            </a:r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 bereitgestellten Faktoren zu analysieren und zu diskutieren.</a:t>
            </a:r>
          </a:p>
          <a:p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anhand der Ausgabe des Klassifikations-Algorithmus Verbesserungsvorschläge für die Trainingsdaten abzuleiten.</a:t>
            </a:r>
          </a:p>
          <a:p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Herausforderungen bei der Bildklassifikation zu verstehen.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4874F22-C6CB-E261-E35A-2FE9A4B79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Fachkompetenzen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A8983A-91A8-51DA-2CFA-5DF6227F9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107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07788-F6DA-D3E4-4DD4-E60E3079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Kompetenz-ziele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146CB0-C976-7102-FECA-98C1FB473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Die Schülerinnen und Schüler sind in der Lage:</a:t>
            </a:r>
            <a:endParaRPr lang="de-DE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durch KI getroffene Entscheidungen reflektiert zu beurteilen und einzuordnen.</a:t>
            </a:r>
            <a:endParaRPr lang="de-DE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einfache Funktionen von Bildverarbeitungssoftware einzusetzen.</a:t>
            </a:r>
            <a:endParaRPr lang="de-DE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im Rahmen einer sogenannten </a:t>
            </a:r>
            <a:r>
              <a:rPr lang="de-DE" kern="100" dirty="0" err="1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shared</a:t>
            </a:r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de-DE" kern="100" dirty="0" err="1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task</a:t>
            </a:r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 in Kleingruppen zusammen zu arbeiten und sich gegenseitig zu unterstützen.</a:t>
            </a:r>
            <a:endParaRPr lang="de-DE" kern="100" dirty="0">
              <a:effectLst/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EB1A1C-67DC-EB8E-3B96-84885C4F13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Weitere Kompetenzen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5442D8-950A-FBF3-6A6B-286499D8E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281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6A70BC8-7AD3-AB14-11CC-228FF19A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Erprobung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A3BC093-175F-A405-A0A9-5B64BD71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Pre</a:t>
            </a:r>
            <a:r>
              <a:rPr lang="de-DE" dirty="0"/>
              <a:t>-Tests:</a:t>
            </a:r>
          </a:p>
          <a:p>
            <a:r>
              <a:rPr lang="de-DE" dirty="0"/>
              <a:t>Erprobung mit SuS der Klassenstufe 7 im Rahmen einer AG an der EAH-Jena</a:t>
            </a:r>
          </a:p>
          <a:p>
            <a:endParaRPr lang="de-DE" sz="600" dirty="0"/>
          </a:p>
          <a:p>
            <a:r>
              <a:rPr lang="de-DE" dirty="0"/>
              <a:t>Erprobung mit SuS der Klassenstufe 9 im regulären Informatikunterricht an der Max-Klinger-Schule Leipzig</a:t>
            </a:r>
          </a:p>
          <a:p>
            <a:endParaRPr lang="de-DE" sz="1400" dirty="0"/>
          </a:p>
          <a:p>
            <a:r>
              <a:rPr lang="de-DE" dirty="0"/>
              <a:t>Ergeben sich bei Durchführung des Szenarios Probleme?</a:t>
            </a:r>
          </a:p>
          <a:p>
            <a:r>
              <a:rPr lang="de-DE" dirty="0"/>
              <a:t>Was kann am Ablauf verbessert werden?</a:t>
            </a:r>
          </a:p>
          <a:p>
            <a:r>
              <a:rPr lang="de-DE" dirty="0"/>
              <a:t>Welche Kompetenzen werden erreicht?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5CB133-C741-7030-914C-08B3A0087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96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0D34ACA-B041-9660-B253-E228747B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20E78AA-5184-6EA7-D9E1-50DE1B61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4939145" cy="3379199"/>
          </a:xfrm>
        </p:spPr>
        <p:txBody>
          <a:bodyPr/>
          <a:lstStyle/>
          <a:p>
            <a:r>
              <a:rPr lang="de-DE" dirty="0"/>
              <a:t>Es ist wichtig, das Thema der KI in der Schule zu behandeln</a:t>
            </a:r>
          </a:p>
          <a:p>
            <a:endParaRPr lang="de-DE" dirty="0"/>
          </a:p>
          <a:p>
            <a:r>
              <a:rPr lang="de-DE" dirty="0" err="1"/>
              <a:t>Teachable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stellt ein gutes Tool dar, um ML zugänglich zu machen</a:t>
            </a:r>
          </a:p>
          <a:p>
            <a:endParaRPr lang="de-DE" dirty="0"/>
          </a:p>
          <a:p>
            <a:r>
              <a:rPr lang="de-DE" dirty="0"/>
              <a:t>Mit Hilfe sehr starker didaktische Reduktion </a:t>
            </a:r>
            <a:r>
              <a:rPr lang="de-DE" dirty="0">
                <a:sym typeface="Wingdings" panose="05000000000000000000" pitchFamily="2" charset="2"/>
              </a:rPr>
              <a:t>gewinnen SuS einen ersten Einblick in die Welt des ML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174E8E-8A1B-8791-0FBA-F33AAD7C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Erfolg, Treppe, Tafel, Zeichnung">
            <a:extLst>
              <a:ext uri="{FF2B5EF4-FFF2-40B4-BE49-F238E27FC236}">
                <a16:creationId xmlns:a16="http://schemas.microsoft.com/office/drawing/2014/main" id="{332E9742-F1C4-3563-682A-C00CD0AC9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91" y="304799"/>
            <a:ext cx="3150308" cy="20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Kunst, Kreis, Zeichnung enthält.&#10;&#10;Automatisch generierte Beschreibung">
            <a:extLst>
              <a:ext uri="{FF2B5EF4-FFF2-40B4-BE49-F238E27FC236}">
                <a16:creationId xmlns:a16="http://schemas.microsoft.com/office/drawing/2014/main" id="{13A49505-1BFB-9E72-503A-61EC2CD90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9"/>
          <a:stretch/>
        </p:blipFill>
        <p:spPr>
          <a:xfrm>
            <a:off x="5536491" y="2467345"/>
            <a:ext cx="3150308" cy="214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3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4F8514A-863F-1C92-CFAF-B292FEF74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4552869" cy="1003789"/>
          </a:xfrm>
        </p:spPr>
        <p:txBody>
          <a:bodyPr/>
          <a:lstStyle/>
          <a:p>
            <a:r>
              <a:rPr lang="de-DE" dirty="0"/>
              <a:t>Vielen Dank für eure Aufmerksamkeit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043E6C-A27D-293D-ADBE-E200FEF40A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01050" y="4878388"/>
            <a:ext cx="742950" cy="204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282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F5947B1-872C-C38C-865F-5722DC99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Quellen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3331EFF-1BD6-C062-3735-537F8B2CD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" y="1223492"/>
            <a:ext cx="8234363" cy="3379199"/>
          </a:xfrm>
        </p:spPr>
        <p:txBody>
          <a:bodyPr/>
          <a:lstStyle/>
          <a:p>
            <a:r>
              <a:rPr lang="de-DE" dirty="0">
                <a:latin typeface="+mj-lt"/>
              </a:rPr>
              <a:t>Sächsisches Staatsministerium für Kultus. (Hrsg.). (2022). </a:t>
            </a:r>
            <a:r>
              <a:rPr lang="de-DE" i="1" dirty="0">
                <a:latin typeface="+mj-lt"/>
              </a:rPr>
              <a:t>Lehrplan Gymnasium Informatik</a:t>
            </a:r>
            <a:r>
              <a:rPr lang="de-DE" dirty="0">
                <a:latin typeface="+mj-lt"/>
              </a:rPr>
              <a:t>. Dresden: Landesamt für Schule und Bildung.</a:t>
            </a:r>
          </a:p>
          <a:p>
            <a:r>
              <a:rPr lang="de-DE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Gesellschaft für Informatik e. V. (2008). </a:t>
            </a:r>
            <a:r>
              <a:rPr lang="de-DE" sz="1800" i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Bildungsstandards Informatik für die Sekundarstufe I.</a:t>
            </a:r>
            <a:r>
              <a:rPr lang="de-DE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Berlin, Bonn: LOG IN Verlag GmbH.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Bruner, J.: The Process of Education. Cambridge: Harvard University Press, 1966, S.34-38 ISBN: 9780674710009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https://wiki.sachsen.schule/digit/index.php/Hauptseite</a:t>
            </a:r>
          </a:p>
          <a:p>
            <a:pPr marL="0" indent="0">
              <a:buNone/>
            </a:pPr>
            <a:endParaRPr lang="de-DE" dirty="0">
              <a:latin typeface="+mj-lt"/>
            </a:endParaRPr>
          </a:p>
          <a:p>
            <a:pPr marL="0" indent="0">
              <a:buNone/>
            </a:pPr>
            <a:r>
              <a:rPr lang="de-DE" dirty="0">
                <a:latin typeface="+mj-lt"/>
              </a:rPr>
              <a:t>Bildquellen:</a:t>
            </a:r>
          </a:p>
          <a:p>
            <a:r>
              <a:rPr lang="de-DE" dirty="0">
                <a:latin typeface="+mj-lt"/>
              </a:rPr>
              <a:t>Alle Bilder ohne direkte Quellenangabe, stammen von pixabay.com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BA3EAF-1A50-7787-BF9B-44E112355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+mj-lt"/>
                <a:cs typeface="Arial" panose="020B0604020202020204" pitchFamily="34" charset="0"/>
              </a:rPr>
              <a:pPr>
                <a:defRPr/>
              </a:pPr>
              <a:t>27</a:t>
            </a:fld>
            <a:endParaRPr lang="de-DE" altLang="de-DE" sz="1000" dirty="0">
              <a:solidFill>
                <a:srgbClr val="D8413E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0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CFC9FDC-B04A-0C8A-B950-835CA343D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44896C-83C8-FE7D-05BD-5A2FCB610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D172105-5E0E-EEDF-F634-F4D4E5A9E3DE}"/>
              </a:ext>
            </a:extLst>
          </p:cNvPr>
          <p:cNvSpPr txBox="1"/>
          <p:nvPr/>
        </p:nvSpPr>
        <p:spPr>
          <a:xfrm>
            <a:off x="457200" y="4085974"/>
            <a:ext cx="25492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https://www.iwd.de/artikel/ki-boom-unternehmen-suchen-fachkraefte-606812/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23BD4A2-FEAA-3013-ACC3-9B423C84F5DC}"/>
              </a:ext>
            </a:extLst>
          </p:cNvPr>
          <p:cNvSpPr txBox="1"/>
          <p:nvPr/>
        </p:nvSpPr>
        <p:spPr>
          <a:xfrm>
            <a:off x="4300105" y="4037119"/>
            <a:ext cx="41472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Büchel, Jan / Engler, Jan Felix / Mertens, Armin, 2023, KI-Einsatzbereiche in  Deutschland. Eine Analyse von KI-Stellenanzeigen, Gutachten im Projekt „Entwicklung und Messung der Digitalisierung der Wirtschaft am Standort Deutschland” des Bundesministeriums für Wirtschaft und Klimaschutz, Köln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FE6F30-EB36-1A4B-10BF-07C05459D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6" y="304799"/>
            <a:ext cx="2549237" cy="3690584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59C00DE-CFD7-CFB9-F6AC-F811F992C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212872"/>
            <a:ext cx="3207327" cy="271775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2490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42CA006-8E58-93A0-FC70-70794560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E93448-22D8-2399-FC02-DDD7EBBD1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4842164" cy="3379199"/>
          </a:xfrm>
        </p:spPr>
        <p:txBody>
          <a:bodyPr/>
          <a:lstStyle/>
          <a:p>
            <a:r>
              <a:rPr lang="de-DE" dirty="0"/>
              <a:t>Schule muss mithalten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1800" dirty="0"/>
              <a:t>Lehrplanänderung Sachsen 2023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1800" dirty="0">
                <a:solidFill>
                  <a:srgbClr val="000000"/>
                </a:solidFill>
                <a:latin typeface="ArialMT"/>
              </a:rPr>
              <a:t>„SuS kennen ausgewählte Aspekte und Verfahren der Künstlichen Intelligenz (KI) und des maschinellen Lernens (ML)“</a:t>
            </a:r>
            <a:endParaRPr lang="de-DE" sz="2000" dirty="0">
              <a:solidFill>
                <a:srgbClr val="000000"/>
              </a:solidFill>
              <a:latin typeface="ArialMT"/>
            </a:endParaRPr>
          </a:p>
          <a:p>
            <a:endParaRPr lang="de-DE" sz="2000" dirty="0">
              <a:latin typeface="ArialMT"/>
            </a:endParaRPr>
          </a:p>
          <a:p>
            <a:r>
              <a:rPr lang="de-DE" sz="2000" b="1" dirty="0"/>
              <a:t>Praktische Umsetzung der Theorie</a:t>
            </a:r>
            <a:endParaRPr lang="de-DE" sz="2000" dirty="0">
              <a:latin typeface="ArialMT"/>
            </a:endParaRPr>
          </a:p>
          <a:p>
            <a:endParaRPr lang="de-DE" sz="2000" b="1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06A150-9390-3A22-AF0A-4AAF4597E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F302D7C-B338-60F9-1634-5D6F4AF18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924" y="2806992"/>
            <a:ext cx="81161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590EE3B-07F4-2195-5552-76630B7BD7CC}"/>
              </a:ext>
            </a:extLst>
          </p:cNvPr>
          <p:cNvGrpSpPr/>
          <p:nvPr/>
        </p:nvGrpSpPr>
        <p:grpSpPr>
          <a:xfrm>
            <a:off x="5738368" y="2502444"/>
            <a:ext cx="2394252" cy="1901758"/>
            <a:chOff x="2466108" y="1163782"/>
            <a:chExt cx="3692237" cy="2932750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96D98C7-0176-99C8-6631-3577AC5EBB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4" t="16596" r="10996" b="13825"/>
            <a:stretch/>
          </p:blipFill>
          <p:spPr bwMode="auto">
            <a:xfrm>
              <a:off x="2466108" y="1163782"/>
              <a:ext cx="3692237" cy="293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DC68D99-160B-7143-5925-41B51FD8506A}"/>
                </a:ext>
              </a:extLst>
            </p:cNvPr>
            <p:cNvSpPr/>
            <p:nvPr/>
          </p:nvSpPr>
          <p:spPr>
            <a:xfrm>
              <a:off x="3893126" y="2886829"/>
              <a:ext cx="872837" cy="195807"/>
            </a:xfrm>
            <a:prstGeom prst="rect">
              <a:avLst/>
            </a:prstGeom>
            <a:solidFill>
              <a:srgbClr val="FFFF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4AEB2196-11C0-2A92-3442-E7F977A0D8E3}"/>
              </a:ext>
            </a:extLst>
          </p:cNvPr>
          <p:cNvSpPr txBox="1"/>
          <p:nvPr/>
        </p:nvSpPr>
        <p:spPr>
          <a:xfrm>
            <a:off x="5158247" y="4439690"/>
            <a:ext cx="38125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+mj-lt"/>
              </a:rPr>
              <a:t>https://wiki.sachsen.schule/digit/index.php/Darstellungswechsel</a:t>
            </a:r>
          </a:p>
        </p:txBody>
      </p:sp>
      <p:pic>
        <p:nvPicPr>
          <p:cNvPr id="17" name="Picture 4" descr="Erfolg, Treppe, Tafel, Zeichnung">
            <a:extLst>
              <a:ext uri="{FF2B5EF4-FFF2-40B4-BE49-F238E27FC236}">
                <a16:creationId xmlns:a16="http://schemas.microsoft.com/office/drawing/2014/main" id="{8F82CAB6-E567-C0E3-4952-B219B9C7F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91" y="304799"/>
            <a:ext cx="3150308" cy="20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03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CD83FDB4-DCE4-A8D4-EBED-400B180FE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73" r="19877"/>
          <a:stretch/>
        </p:blipFill>
        <p:spPr>
          <a:xfrm>
            <a:off x="516667" y="596154"/>
            <a:ext cx="5258869" cy="4288800"/>
          </a:xfrm>
          <a:prstGeom prst="rect">
            <a:avLst/>
          </a:prstGeom>
        </p:spPr>
      </p:pic>
      <p:pic>
        <p:nvPicPr>
          <p:cNvPr id="9" name="Grafik2">
            <a:extLst>
              <a:ext uri="{FF2B5EF4-FFF2-40B4-BE49-F238E27FC236}">
                <a16:creationId xmlns:a16="http://schemas.microsoft.com/office/drawing/2014/main" id="{FD86392F-3875-798A-DDFB-1CCFD5EA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6667" y="99135"/>
            <a:ext cx="1259840" cy="34544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A72278F2-8046-D33E-A6B6-ADBD7E0444A8}"/>
              </a:ext>
            </a:extLst>
          </p:cNvPr>
          <p:cNvSpPr/>
          <p:nvPr/>
        </p:nvSpPr>
        <p:spPr>
          <a:xfrm>
            <a:off x="3858322" y="292996"/>
            <a:ext cx="1219200" cy="303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397307-01D6-D821-293A-DC0D88EA3149}"/>
              </a:ext>
            </a:extLst>
          </p:cNvPr>
          <p:cNvSpPr/>
          <p:nvPr/>
        </p:nvSpPr>
        <p:spPr>
          <a:xfrm>
            <a:off x="516667" y="3851565"/>
            <a:ext cx="5258869" cy="53340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03A2F27-F1AF-59C5-805E-76D57E707576}"/>
              </a:ext>
            </a:extLst>
          </p:cNvPr>
          <p:cNvSpPr/>
          <p:nvPr/>
        </p:nvSpPr>
        <p:spPr>
          <a:xfrm>
            <a:off x="516667" y="596154"/>
            <a:ext cx="5258869" cy="325541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D5863BB-0283-DA31-26D1-F0427E02E1FE}"/>
              </a:ext>
            </a:extLst>
          </p:cNvPr>
          <p:cNvGrpSpPr/>
          <p:nvPr/>
        </p:nvGrpSpPr>
        <p:grpSpPr>
          <a:xfrm>
            <a:off x="6233081" y="1620871"/>
            <a:ext cx="2394252" cy="1901758"/>
            <a:chOff x="2466108" y="1163782"/>
            <a:chExt cx="3692237" cy="293275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320672B-F9C1-5F06-ADD2-DA6B3D7204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4" t="16596" r="10996" b="13825"/>
            <a:stretch/>
          </p:blipFill>
          <p:spPr bwMode="auto">
            <a:xfrm>
              <a:off x="2466108" y="1163782"/>
              <a:ext cx="3692237" cy="293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608804E-EC1E-4067-E703-ED84674C1DB4}"/>
                </a:ext>
              </a:extLst>
            </p:cNvPr>
            <p:cNvSpPr/>
            <p:nvPr/>
          </p:nvSpPr>
          <p:spPr>
            <a:xfrm>
              <a:off x="3893126" y="2886829"/>
              <a:ext cx="872837" cy="195807"/>
            </a:xfrm>
            <a:prstGeom prst="rect">
              <a:avLst/>
            </a:prstGeom>
            <a:solidFill>
              <a:srgbClr val="FFFF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B331A16E-AB4F-8A52-4BFE-13F1205D0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155" y="167583"/>
            <a:ext cx="952381" cy="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4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BEC56-AEAC-7553-E313-2DD284E7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125AC2-401C-9AAA-1098-D894A481F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3886200" cy="3379199"/>
          </a:xfrm>
        </p:spPr>
        <p:txBody>
          <a:bodyPr/>
          <a:lstStyle/>
          <a:p>
            <a:r>
              <a:rPr lang="de-DE" dirty="0"/>
              <a:t>Wie erstellen wir eine Task?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Die SuS kennen das EVA-Modell</a:t>
            </a:r>
          </a:p>
          <a:p>
            <a:pPr lvl="1"/>
            <a:r>
              <a:rPr lang="de-DE" b="1" dirty="0"/>
              <a:t>Eingabe</a:t>
            </a:r>
            <a:r>
              <a:rPr lang="de-DE" dirty="0"/>
              <a:t>: verschiedene Daten</a:t>
            </a:r>
          </a:p>
          <a:p>
            <a:pPr lvl="1"/>
            <a:r>
              <a:rPr lang="de-DE" b="1" dirty="0"/>
              <a:t>Verarbeitung</a:t>
            </a:r>
            <a:r>
              <a:rPr lang="de-DE" dirty="0"/>
              <a:t>: Auswahl des Verfahrens</a:t>
            </a:r>
          </a:p>
          <a:p>
            <a:pPr lvl="1"/>
            <a:r>
              <a:rPr lang="de-DE" b="1" dirty="0"/>
              <a:t>Ausgabe</a:t>
            </a:r>
            <a:r>
              <a:rPr lang="de-DE" dirty="0"/>
              <a:t>: verschiedene Daten</a:t>
            </a:r>
          </a:p>
          <a:p>
            <a:pPr lvl="1"/>
            <a:endParaRPr lang="de-DE" dirty="0"/>
          </a:p>
        </p:txBody>
      </p:sp>
      <p:pic>
        <p:nvPicPr>
          <p:cNvPr id="7" name="Grafik 6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0EA05E5B-C358-961D-3CF1-43F4F2F88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236" y="1093731"/>
            <a:ext cx="3304309" cy="31045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D4B0BCE-4B0F-E36D-F3E4-6E6E5CD19496}"/>
              </a:ext>
            </a:extLst>
          </p:cNvPr>
          <p:cNvSpPr txBox="1"/>
          <p:nvPr/>
        </p:nvSpPr>
        <p:spPr>
          <a:xfrm>
            <a:off x="4926169" y="4249725"/>
            <a:ext cx="2867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https://miro.medium.com/v2/resize:fit:786/format:webp/1*pRqasOIB7YfNtgumtmUe0Q.png</a:t>
            </a:r>
          </a:p>
        </p:txBody>
      </p:sp>
      <p:sp>
        <p:nvSpPr>
          <p:cNvPr id="10" name="Foliennummernplatzhalter 4">
            <a:extLst>
              <a:ext uri="{FF2B5EF4-FFF2-40B4-BE49-F238E27FC236}">
                <a16:creationId xmlns:a16="http://schemas.microsoft.com/office/drawing/2014/main" id="{50C64B27-3CC1-CBC9-259E-3DB2535C7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Ein Bild, das Ball, Kreis, Kugel enthält.&#10;&#10;Automatisch generierte Beschreibung">
            <a:extLst>
              <a:ext uri="{FF2B5EF4-FFF2-40B4-BE49-F238E27FC236}">
                <a16:creationId xmlns:a16="http://schemas.microsoft.com/office/drawing/2014/main" id="{981EA114-5684-9C09-C45C-50E5F85EC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169" y="1509419"/>
            <a:ext cx="2808375" cy="212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Eingabe-Daten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 descr="Schließen mit einfarbiger Füllung">
            <a:extLst>
              <a:ext uri="{FF2B5EF4-FFF2-40B4-BE49-F238E27FC236}">
                <a16:creationId xmlns:a16="http://schemas.microsoft.com/office/drawing/2014/main" id="{FFE81708-EEB7-B7EE-3F9E-4434CF197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14" name="Grafik 13" descr="Schließen mit einfarbiger Füllung">
            <a:extLst>
              <a:ext uri="{FF2B5EF4-FFF2-40B4-BE49-F238E27FC236}">
                <a16:creationId xmlns:a16="http://schemas.microsoft.com/office/drawing/2014/main" id="{3E98A40C-9851-45FF-E2D0-CAB3F04D1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3" name="Grafik 2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52E9D50E-20CB-8B4A-D0F3-E8EE13798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691" y="1679478"/>
            <a:ext cx="5631873" cy="277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  <a:p>
            <a:r>
              <a:rPr lang="de-DE" dirty="0"/>
              <a:t>Bild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Eingabe-Daten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 descr="Häkchen mit einfarbiger Füllung">
            <a:extLst>
              <a:ext uri="{FF2B5EF4-FFF2-40B4-BE49-F238E27FC236}">
                <a16:creationId xmlns:a16="http://schemas.microsoft.com/office/drawing/2014/main" id="{B0AD9DB8-24DB-7572-877B-7DC3CBE5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0897" y="2336106"/>
            <a:ext cx="285468" cy="285468"/>
          </a:xfrm>
          <a:prstGeom prst="rect">
            <a:avLst/>
          </a:prstGeom>
        </p:spPr>
      </p:pic>
      <p:pic>
        <p:nvPicPr>
          <p:cNvPr id="13" name="Grafik 12" descr="Schließen mit einfarbiger Füllung">
            <a:extLst>
              <a:ext uri="{FF2B5EF4-FFF2-40B4-BE49-F238E27FC236}">
                <a16:creationId xmlns:a16="http://schemas.microsoft.com/office/drawing/2014/main" id="{424EC28E-50EF-D82F-3281-232248149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14" name="Grafik 13" descr="Schließen mit einfarbiger Füllung">
            <a:extLst>
              <a:ext uri="{FF2B5EF4-FFF2-40B4-BE49-F238E27FC236}">
                <a16:creationId xmlns:a16="http://schemas.microsoft.com/office/drawing/2014/main" id="{7C3E4C93-A375-CA33-EB39-E0E07AB43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3" name="Grafik 2" descr="Ein Bild, das Landfahrzeug, Fahrzeug, Gebäude, draußen enthält.&#10;&#10;Automatisch generierte Beschreibung">
            <a:extLst>
              <a:ext uri="{FF2B5EF4-FFF2-40B4-BE49-F238E27FC236}">
                <a16:creationId xmlns:a16="http://schemas.microsoft.com/office/drawing/2014/main" id="{45BFF0B6-6268-934A-0ECE-DB436B8A8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451" y="1565996"/>
            <a:ext cx="4591026" cy="30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  <a:p>
            <a:r>
              <a:rPr lang="de-DE" dirty="0"/>
              <a:t>Bild</a:t>
            </a:r>
          </a:p>
          <a:p>
            <a:r>
              <a:rPr lang="de-DE" dirty="0"/>
              <a:t>Audio</a:t>
            </a:r>
          </a:p>
          <a:p>
            <a:r>
              <a:rPr lang="de-DE" dirty="0"/>
              <a:t>Video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Eingabe-Daten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Video Marketing &amp; der Sales Funnel">
            <a:extLst>
              <a:ext uri="{FF2B5EF4-FFF2-40B4-BE49-F238E27FC236}">
                <a16:creationId xmlns:a16="http://schemas.microsoft.com/office/drawing/2014/main" id="{76ED1336-87AB-F753-6CDC-6D121A6E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832" y="1565996"/>
            <a:ext cx="4495222" cy="299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Häkchen mit einfarbiger Füllung">
            <a:extLst>
              <a:ext uri="{FF2B5EF4-FFF2-40B4-BE49-F238E27FC236}">
                <a16:creationId xmlns:a16="http://schemas.microsoft.com/office/drawing/2014/main" id="{87055989-EEA9-04AD-F9E9-F27CAF5A2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0897" y="2336106"/>
            <a:ext cx="285468" cy="285468"/>
          </a:xfrm>
          <a:prstGeom prst="rect">
            <a:avLst/>
          </a:prstGeom>
        </p:spPr>
      </p:pic>
      <p:pic>
        <p:nvPicPr>
          <p:cNvPr id="3" name="Grafik 2" descr="Schließen mit einfarbiger Füllung">
            <a:extLst>
              <a:ext uri="{FF2B5EF4-FFF2-40B4-BE49-F238E27FC236}">
                <a16:creationId xmlns:a16="http://schemas.microsoft.com/office/drawing/2014/main" id="{916153D8-4BD3-F431-5F4E-7C60C6D6D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4" name="Grafik 3" descr="Schließen mit einfarbiger Füllung">
            <a:extLst>
              <a:ext uri="{FF2B5EF4-FFF2-40B4-BE49-F238E27FC236}">
                <a16:creationId xmlns:a16="http://schemas.microsoft.com/office/drawing/2014/main" id="{2A4BCE51-4AE2-EC18-2205-A8881BA1F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9" name="Grafik 8" descr="Schließen mit einfarbiger Füllung">
            <a:extLst>
              <a:ext uri="{FF2B5EF4-FFF2-40B4-BE49-F238E27FC236}">
                <a16:creationId xmlns:a16="http://schemas.microsoft.com/office/drawing/2014/main" id="{85F7B5B6-C1F6-B01F-5891-F4C9746C4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946" y="2670051"/>
            <a:ext cx="273951" cy="273951"/>
          </a:xfrm>
          <a:prstGeom prst="rect">
            <a:avLst/>
          </a:prstGeom>
        </p:spPr>
      </p:pic>
      <p:pic>
        <p:nvPicPr>
          <p:cNvPr id="10" name="Grafik 9" descr="Schließen mit einfarbiger Füllung">
            <a:extLst>
              <a:ext uri="{FF2B5EF4-FFF2-40B4-BE49-F238E27FC236}">
                <a16:creationId xmlns:a16="http://schemas.microsoft.com/office/drawing/2014/main" id="{EF847F1A-962F-1D74-9F86-D8D57C0A3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133" y="2981331"/>
            <a:ext cx="273951" cy="2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751</Words>
  <Application>Microsoft Office PowerPoint</Application>
  <PresentationFormat>Bildschirmpräsentation (16:9)</PresentationFormat>
  <Paragraphs>150</Paragraphs>
  <Slides>27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36" baseType="lpstr">
      <vt:lpstr>Arial</vt:lpstr>
      <vt:lpstr>Arial Unicode MS</vt:lpstr>
      <vt:lpstr>ArialMT</vt:lpstr>
      <vt:lpstr>Calibri</vt:lpstr>
      <vt:lpstr>Futura</vt:lpstr>
      <vt:lpstr>Symbol</vt:lpstr>
      <vt:lpstr>Wingdings</vt:lpstr>
      <vt:lpstr>Master1_UniLeipzig_PPT Vorlage</vt:lpstr>
      <vt:lpstr>Master2_UniLeipzig_PPT Vorlage</vt:lpstr>
      <vt:lpstr>Die Anwendung künstlicher Intelligenz im Informatikunterricht</vt:lpstr>
      <vt:lpstr>Motivation</vt:lpstr>
      <vt:lpstr>Motivation</vt:lpstr>
      <vt:lpstr>Motivation</vt:lpstr>
      <vt:lpstr>PowerPoint-Präsentation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Workflow der SuS</vt:lpstr>
      <vt:lpstr>Workflow der SuS</vt:lpstr>
      <vt:lpstr>Workflow der SuS</vt:lpstr>
      <vt:lpstr>Workflow der SuS</vt:lpstr>
      <vt:lpstr>Workflow der SuS</vt:lpstr>
      <vt:lpstr>Workflow der SuS</vt:lpstr>
      <vt:lpstr>Workflow der SuS</vt:lpstr>
      <vt:lpstr>Kompetenz-ziele</vt:lpstr>
      <vt:lpstr>Kompetenz-ziele</vt:lpstr>
      <vt:lpstr>Erprobung</vt:lpstr>
      <vt:lpstr>Zusammenfassung</vt:lpstr>
      <vt:lpstr>Vielen Dank für eure Aufmerksamkeit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Anwendung künstlicher Intelligenz im Informatikunterricht</dc:title>
  <dc:creator>Voß, Daniel</dc:creator>
  <cp:lastModifiedBy>Voß, Daniel</cp:lastModifiedBy>
  <cp:revision>26</cp:revision>
  <cp:lastPrinted>2017-09-28T12:33:25Z</cp:lastPrinted>
  <dcterms:created xsi:type="dcterms:W3CDTF">2024-01-14T23:08:17Z</dcterms:created>
  <dcterms:modified xsi:type="dcterms:W3CDTF">2024-01-28T21:28:15Z</dcterms:modified>
</cp:coreProperties>
</file>